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70" r:id="rId10"/>
  </p:sldMasterIdLst>
  <p:notesMasterIdLst>
    <p:notesMasterId r:id="rId38"/>
  </p:notesMasterIdLst>
  <p:sldIdLst>
    <p:sldId id="256" r:id="rId11"/>
    <p:sldId id="257" r:id="rId12"/>
    <p:sldId id="259" r:id="rId13"/>
    <p:sldId id="260" r:id="rId14"/>
    <p:sldId id="292" r:id="rId15"/>
    <p:sldId id="293" r:id="rId16"/>
    <p:sldId id="295" r:id="rId17"/>
    <p:sldId id="264" r:id="rId18"/>
    <p:sldId id="265" r:id="rId19"/>
    <p:sldId id="289" r:id="rId20"/>
    <p:sldId id="296" r:id="rId21"/>
    <p:sldId id="297" r:id="rId22"/>
    <p:sldId id="288" r:id="rId23"/>
    <p:sldId id="269" r:id="rId24"/>
    <p:sldId id="270" r:id="rId25"/>
    <p:sldId id="294" r:id="rId26"/>
    <p:sldId id="285" r:id="rId27"/>
    <p:sldId id="291" r:id="rId28"/>
    <p:sldId id="274" r:id="rId29"/>
    <p:sldId id="275" r:id="rId30"/>
    <p:sldId id="276" r:id="rId31"/>
    <p:sldId id="286" r:id="rId32"/>
    <p:sldId id="278" r:id="rId33"/>
    <p:sldId id="279" r:id="rId34"/>
    <p:sldId id="287" r:id="rId35"/>
    <p:sldId id="281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90" autoAdjust="0"/>
  </p:normalViewPr>
  <p:slideViewPr>
    <p:cSldViewPr>
      <p:cViewPr varScale="1">
        <p:scale>
          <a:sx n="83" d="100"/>
          <a:sy n="83" d="100"/>
        </p:scale>
        <p:origin x="-3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2079C-61D1-4A26-B2BB-8BE30D154125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481CC-523E-46A0-91F4-64BEC1D35A8A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Connect You With Like-minded Travelers</a:t>
          </a:r>
          <a:endParaRPr lang="en-US" dirty="0"/>
        </a:p>
      </dgm:t>
    </dgm:pt>
    <dgm:pt modelId="{7C996D1D-5B1A-4A2D-9BC2-DFB92880ED7F}" type="parTrans" cxnId="{C331F4E6-3D28-436A-9146-20711DDD3F2F}">
      <dgm:prSet/>
      <dgm:spPr/>
      <dgm:t>
        <a:bodyPr/>
        <a:lstStyle/>
        <a:p>
          <a:endParaRPr lang="en-US"/>
        </a:p>
      </dgm:t>
    </dgm:pt>
    <dgm:pt modelId="{AEDDFAE0-95AA-49FF-B8DA-CB7AAB4479C5}" type="sibTrans" cxnId="{C331F4E6-3D28-436A-9146-20711DDD3F2F}">
      <dgm:prSet/>
      <dgm:spPr/>
      <dgm:t>
        <a:bodyPr/>
        <a:lstStyle/>
        <a:p>
          <a:endParaRPr lang="en-US"/>
        </a:p>
      </dgm:t>
    </dgm:pt>
    <dgm:pt modelId="{4B98C198-6E71-4533-B2D8-D495F6A6F311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Mine Web Data &amp; Match With Your Preferences</a:t>
          </a:r>
          <a:endParaRPr lang="en-US" dirty="0"/>
        </a:p>
      </dgm:t>
    </dgm:pt>
    <dgm:pt modelId="{F27E1868-EFB3-46EC-85B7-7CE52680EC0F}" type="parTrans" cxnId="{D84E7490-1425-4143-A8AF-3AB393729B24}">
      <dgm:prSet/>
      <dgm:spPr/>
      <dgm:t>
        <a:bodyPr/>
        <a:lstStyle/>
        <a:p>
          <a:endParaRPr lang="en-US"/>
        </a:p>
      </dgm:t>
    </dgm:pt>
    <dgm:pt modelId="{B1FEFF3A-EE51-42AB-943C-DEBEF0F502D4}" type="sibTrans" cxnId="{D84E7490-1425-4143-A8AF-3AB393729B24}">
      <dgm:prSet/>
      <dgm:spPr/>
      <dgm:t>
        <a:bodyPr/>
        <a:lstStyle/>
        <a:p>
          <a:endParaRPr lang="en-US"/>
        </a:p>
      </dgm:t>
    </dgm:pt>
    <dgm:pt modelId="{457DA212-97A8-4DD4-8BEE-3413FF01720B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err="1" smtClean="0"/>
            <a:t>Tripstr</a:t>
          </a:r>
          <a:r>
            <a:rPr lang="en-US" dirty="0" smtClean="0"/>
            <a:t> Destination Experts</a:t>
          </a:r>
          <a:endParaRPr lang="en-US" dirty="0"/>
        </a:p>
      </dgm:t>
    </dgm:pt>
    <dgm:pt modelId="{FED3D6D1-6584-45C0-8D3C-350193377524}" type="parTrans" cxnId="{A25EBB8B-10D7-4E03-B58D-FEC9F345615B}">
      <dgm:prSet/>
      <dgm:spPr/>
      <dgm:t>
        <a:bodyPr/>
        <a:lstStyle/>
        <a:p>
          <a:endParaRPr lang="en-US"/>
        </a:p>
      </dgm:t>
    </dgm:pt>
    <dgm:pt modelId="{F37535ED-28F3-46FB-A787-4FA1BAD7C5B7}" type="sibTrans" cxnId="{A25EBB8B-10D7-4E03-B58D-FEC9F345615B}">
      <dgm:prSet/>
      <dgm:spPr/>
      <dgm:t>
        <a:bodyPr/>
        <a:lstStyle/>
        <a:p>
          <a:endParaRPr lang="en-US"/>
        </a:p>
      </dgm:t>
    </dgm:pt>
    <dgm:pt modelId="{5A7FD37C-75B4-4B4E-BDC2-168C4BE7720E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Individualized Travel Recommendations</a:t>
          </a:r>
          <a:endParaRPr lang="en-US" sz="1800" dirty="0">
            <a:solidFill>
              <a:schemeClr val="bg1"/>
            </a:solidFill>
          </a:endParaRPr>
        </a:p>
      </dgm:t>
    </dgm:pt>
    <dgm:pt modelId="{982535E6-D296-43E7-981F-1760205E32AF}" type="parTrans" cxnId="{02AE9E28-2EA9-4848-B270-43305578C060}">
      <dgm:prSet/>
      <dgm:spPr/>
      <dgm:t>
        <a:bodyPr/>
        <a:lstStyle/>
        <a:p>
          <a:endParaRPr lang="en-US"/>
        </a:p>
      </dgm:t>
    </dgm:pt>
    <dgm:pt modelId="{D45FFCAD-6A47-48D8-9B8A-405E1E165684}" type="sibTrans" cxnId="{02AE9E28-2EA9-4848-B270-43305578C060}">
      <dgm:prSet/>
      <dgm:spPr/>
      <dgm:t>
        <a:bodyPr/>
        <a:lstStyle/>
        <a:p>
          <a:endParaRPr lang="en-US"/>
        </a:p>
      </dgm:t>
    </dgm:pt>
    <dgm:pt modelId="{82C45108-26CC-4C93-93AD-7471B1D1431E}" type="pres">
      <dgm:prSet presAssocID="{87F2079C-61D1-4A26-B2BB-8BE30D15412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E607ED-43D6-42B0-ACAC-DA9F1048AC06}" type="pres">
      <dgm:prSet presAssocID="{87F2079C-61D1-4A26-B2BB-8BE30D154125}" presName="ellipse" presStyleLbl="trBgShp" presStyleIdx="0" presStyleCnt="1"/>
      <dgm:spPr>
        <a:solidFill>
          <a:schemeClr val="tx2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123A537A-1A3C-448F-B8BA-4A87792C2126}" type="pres">
      <dgm:prSet presAssocID="{87F2079C-61D1-4A26-B2BB-8BE30D154125}" presName="arrow1" presStyleLbl="fgShp" presStyleIdx="0" presStyleCnt="1"/>
      <dgm:spPr>
        <a:solidFill>
          <a:schemeClr val="accent1">
            <a:lumMod val="75000"/>
          </a:schemeClr>
        </a:solidFill>
      </dgm:spPr>
    </dgm:pt>
    <dgm:pt modelId="{06240349-4C2F-4351-BA7F-DF56F52F493A}" type="pres">
      <dgm:prSet presAssocID="{87F2079C-61D1-4A26-B2BB-8BE30D154125}" presName="rectangle" presStyleLbl="revTx" presStyleIdx="0" presStyleCnt="1" custScaleY="70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44594-A754-458D-A814-A29CCDEE0432}" type="pres">
      <dgm:prSet presAssocID="{4B98C198-6E71-4533-B2D8-D495F6A6F311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6B81A0-5743-4356-9305-9F3475180762}" type="pres">
      <dgm:prSet presAssocID="{457DA212-97A8-4DD4-8BEE-3413FF01720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C5592-7BAF-4277-AE34-CE8EC3672DCF}" type="pres">
      <dgm:prSet presAssocID="{5A7FD37C-75B4-4B4E-BDC2-168C4BE7720E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36783-0B3B-4569-A772-008E6A2C063D}" type="pres">
      <dgm:prSet presAssocID="{87F2079C-61D1-4A26-B2BB-8BE30D154125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D84E7490-1425-4143-A8AF-3AB393729B24}" srcId="{87F2079C-61D1-4A26-B2BB-8BE30D154125}" destId="{4B98C198-6E71-4533-B2D8-D495F6A6F311}" srcOrd="1" destOrd="0" parTransId="{F27E1868-EFB3-46EC-85B7-7CE52680EC0F}" sibTransId="{B1FEFF3A-EE51-42AB-943C-DEBEF0F502D4}"/>
    <dgm:cxn modelId="{A25EBB8B-10D7-4E03-B58D-FEC9F345615B}" srcId="{87F2079C-61D1-4A26-B2BB-8BE30D154125}" destId="{457DA212-97A8-4DD4-8BEE-3413FF01720B}" srcOrd="2" destOrd="0" parTransId="{FED3D6D1-6584-45C0-8D3C-350193377524}" sibTransId="{F37535ED-28F3-46FB-A787-4FA1BAD7C5B7}"/>
    <dgm:cxn modelId="{4EB93657-7682-495A-80A8-4CE4A73A5C97}" type="presOf" srcId="{5A7FD37C-75B4-4B4E-BDC2-168C4BE7720E}" destId="{06240349-4C2F-4351-BA7F-DF56F52F493A}" srcOrd="0" destOrd="0" presId="urn:microsoft.com/office/officeart/2005/8/layout/funnel1"/>
    <dgm:cxn modelId="{CF78D6C3-44FE-4253-AACC-BF2C35C862C3}" type="presOf" srcId="{87F2079C-61D1-4A26-B2BB-8BE30D154125}" destId="{82C45108-26CC-4C93-93AD-7471B1D1431E}" srcOrd="0" destOrd="0" presId="urn:microsoft.com/office/officeart/2005/8/layout/funnel1"/>
    <dgm:cxn modelId="{C331F4E6-3D28-436A-9146-20711DDD3F2F}" srcId="{87F2079C-61D1-4A26-B2BB-8BE30D154125}" destId="{167481CC-523E-46A0-91F4-64BEC1D35A8A}" srcOrd="0" destOrd="0" parTransId="{7C996D1D-5B1A-4A2D-9BC2-DFB92880ED7F}" sibTransId="{AEDDFAE0-95AA-49FF-B8DA-CB7AAB4479C5}"/>
    <dgm:cxn modelId="{02AE9E28-2EA9-4848-B270-43305578C060}" srcId="{87F2079C-61D1-4A26-B2BB-8BE30D154125}" destId="{5A7FD37C-75B4-4B4E-BDC2-168C4BE7720E}" srcOrd="3" destOrd="0" parTransId="{982535E6-D296-43E7-981F-1760205E32AF}" sibTransId="{D45FFCAD-6A47-48D8-9B8A-405E1E165684}"/>
    <dgm:cxn modelId="{966C5B9E-EC14-4114-9D6D-4725FC45BBF5}" type="presOf" srcId="{457DA212-97A8-4DD4-8BEE-3413FF01720B}" destId="{B3A44594-A754-458D-A814-A29CCDEE0432}" srcOrd="0" destOrd="0" presId="urn:microsoft.com/office/officeart/2005/8/layout/funnel1"/>
    <dgm:cxn modelId="{1FF40048-41E7-4409-A61B-2FF3CF10E3C6}" type="presOf" srcId="{167481CC-523E-46A0-91F4-64BEC1D35A8A}" destId="{8BFC5592-7BAF-4277-AE34-CE8EC3672DCF}" srcOrd="0" destOrd="0" presId="urn:microsoft.com/office/officeart/2005/8/layout/funnel1"/>
    <dgm:cxn modelId="{BE4CF83D-BF10-4B36-8626-A240D4D2BFC9}" type="presOf" srcId="{4B98C198-6E71-4533-B2D8-D495F6A6F311}" destId="{136B81A0-5743-4356-9305-9F3475180762}" srcOrd="0" destOrd="0" presId="urn:microsoft.com/office/officeart/2005/8/layout/funnel1"/>
    <dgm:cxn modelId="{59E664EE-08C3-4E68-BA64-640956BD5CF6}" type="presParOf" srcId="{82C45108-26CC-4C93-93AD-7471B1D1431E}" destId="{7BE607ED-43D6-42B0-ACAC-DA9F1048AC06}" srcOrd="0" destOrd="0" presId="urn:microsoft.com/office/officeart/2005/8/layout/funnel1"/>
    <dgm:cxn modelId="{4E34FB21-1B1B-4F8F-B1F3-E332DD6A7D40}" type="presParOf" srcId="{82C45108-26CC-4C93-93AD-7471B1D1431E}" destId="{123A537A-1A3C-448F-B8BA-4A87792C2126}" srcOrd="1" destOrd="0" presId="urn:microsoft.com/office/officeart/2005/8/layout/funnel1"/>
    <dgm:cxn modelId="{ED429F17-1FB1-48C2-AAA1-DED1010B28FB}" type="presParOf" srcId="{82C45108-26CC-4C93-93AD-7471B1D1431E}" destId="{06240349-4C2F-4351-BA7F-DF56F52F493A}" srcOrd="2" destOrd="0" presId="urn:microsoft.com/office/officeart/2005/8/layout/funnel1"/>
    <dgm:cxn modelId="{DFB33323-96D4-48E0-AF31-70AC194E4041}" type="presParOf" srcId="{82C45108-26CC-4C93-93AD-7471B1D1431E}" destId="{B3A44594-A754-458D-A814-A29CCDEE0432}" srcOrd="3" destOrd="0" presId="urn:microsoft.com/office/officeart/2005/8/layout/funnel1"/>
    <dgm:cxn modelId="{9E612522-3089-4FAA-9B32-09F8D7C36AD1}" type="presParOf" srcId="{82C45108-26CC-4C93-93AD-7471B1D1431E}" destId="{136B81A0-5743-4356-9305-9F3475180762}" srcOrd="4" destOrd="0" presId="urn:microsoft.com/office/officeart/2005/8/layout/funnel1"/>
    <dgm:cxn modelId="{8FA81714-30BC-4A3B-A0F2-8866A2D95BF4}" type="presParOf" srcId="{82C45108-26CC-4C93-93AD-7471B1D1431E}" destId="{8BFC5592-7BAF-4277-AE34-CE8EC3672DCF}" srcOrd="5" destOrd="0" presId="urn:microsoft.com/office/officeart/2005/8/layout/funnel1"/>
    <dgm:cxn modelId="{A4D31AE8-7987-47B1-9208-30045AD97579}" type="presParOf" srcId="{82C45108-26CC-4C93-93AD-7471B1D1431E}" destId="{D8E36783-0B3B-4569-A772-008E6A2C063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07ED-43D6-42B0-ACAC-DA9F1048AC06}">
      <dsp:nvSpPr>
        <dsp:cNvPr id="0" name=""/>
        <dsp:cNvSpPr/>
      </dsp:nvSpPr>
      <dsp:spPr>
        <a:xfrm>
          <a:off x="1075944" y="1142753"/>
          <a:ext cx="3931920" cy="1365504"/>
        </a:xfrm>
        <a:prstGeom prst="ellipse">
          <a:avLst/>
        </a:prstGeom>
        <a:solidFill>
          <a:schemeClr val="tx2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A537A-1A3C-448F-B8BA-4A87792C2126}">
      <dsp:nvSpPr>
        <dsp:cNvPr id="0" name=""/>
        <dsp:cNvSpPr/>
      </dsp:nvSpPr>
      <dsp:spPr>
        <a:xfrm>
          <a:off x="2667000" y="4486409"/>
          <a:ext cx="762000" cy="487680"/>
        </a:xfrm>
        <a:prstGeom prst="downArrow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40349-4C2F-4351-BA7F-DF56F52F493A}">
      <dsp:nvSpPr>
        <dsp:cNvPr id="0" name=""/>
        <dsp:cNvSpPr/>
      </dsp:nvSpPr>
      <dsp:spPr>
        <a:xfrm>
          <a:off x="1219200" y="5013219"/>
          <a:ext cx="3657600" cy="64106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Individualized Travel Recommendations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219200" y="5013219"/>
        <a:ext cx="3657600" cy="641067"/>
      </dsp:txXfrm>
    </dsp:sp>
    <dsp:sp modelId="{B3A44594-A754-458D-A814-A29CCDEE0432}">
      <dsp:nvSpPr>
        <dsp:cNvPr id="0" name=""/>
        <dsp:cNvSpPr/>
      </dsp:nvSpPr>
      <dsp:spPr>
        <a:xfrm>
          <a:off x="2505456" y="2613717"/>
          <a:ext cx="1371600" cy="1371600"/>
        </a:xfrm>
        <a:prstGeom prst="ellips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Tripstr</a:t>
          </a:r>
          <a:r>
            <a:rPr lang="en-US" sz="1300" kern="1200" dirty="0" smtClean="0"/>
            <a:t> Destination Experts</a:t>
          </a:r>
          <a:endParaRPr lang="en-US" sz="1300" kern="1200" dirty="0"/>
        </a:p>
      </dsp:txBody>
      <dsp:txXfrm>
        <a:off x="2706322" y="2814583"/>
        <a:ext cx="969868" cy="969868"/>
      </dsp:txXfrm>
    </dsp:sp>
    <dsp:sp modelId="{136B81A0-5743-4356-9305-9F3475180762}">
      <dsp:nvSpPr>
        <dsp:cNvPr id="0" name=""/>
        <dsp:cNvSpPr/>
      </dsp:nvSpPr>
      <dsp:spPr>
        <a:xfrm>
          <a:off x="1523999" y="1584713"/>
          <a:ext cx="1371600" cy="1371600"/>
        </a:xfrm>
        <a:prstGeom prst="ellips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Mine Web Data &amp; Match With Your Preferences</a:t>
          </a:r>
          <a:endParaRPr lang="en-US" sz="1300" kern="1200" dirty="0"/>
        </a:p>
      </dsp:txBody>
      <dsp:txXfrm>
        <a:off x="1724865" y="1785579"/>
        <a:ext cx="969868" cy="969868"/>
      </dsp:txXfrm>
    </dsp:sp>
    <dsp:sp modelId="{8BFC5592-7BAF-4277-AE34-CE8EC3672DCF}">
      <dsp:nvSpPr>
        <dsp:cNvPr id="0" name=""/>
        <dsp:cNvSpPr/>
      </dsp:nvSpPr>
      <dsp:spPr>
        <a:xfrm>
          <a:off x="2926080" y="1253090"/>
          <a:ext cx="1371600" cy="1371600"/>
        </a:xfrm>
        <a:prstGeom prst="ellips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Connect You With Like-minded Travelers</a:t>
          </a:r>
          <a:endParaRPr lang="en-US" sz="1300" kern="1200" dirty="0"/>
        </a:p>
      </dsp:txBody>
      <dsp:txXfrm>
        <a:off x="3126946" y="1453956"/>
        <a:ext cx="969868" cy="969868"/>
      </dsp:txXfrm>
    </dsp:sp>
    <dsp:sp modelId="{D8E36783-0B3B-4569-A772-008E6A2C063D}">
      <dsp:nvSpPr>
        <dsp:cNvPr id="0" name=""/>
        <dsp:cNvSpPr/>
      </dsp:nvSpPr>
      <dsp:spPr>
        <a:xfrm>
          <a:off x="914400" y="975113"/>
          <a:ext cx="4267200" cy="341376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784B9-C7B4-428F-B744-155EC9F69DA2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47B9B-D460-41E1-BEEC-4345968A16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5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2D097-3752-4978-A4B6-8C02D46E4C9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2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61992C7-2538-4B71-9EEA-AD22473526A7}" type="slidenum">
              <a:rPr lang="en-US" sz="1200">
                <a:solidFill>
                  <a:prstClr val="black"/>
                </a:solidFill>
                <a:latin typeface="Calibri" pitchFamily="34" charset="0"/>
              </a:rPr>
              <a:pPr eaLnBrk="1" hangingPunct="1"/>
              <a:t>11</a:t>
            </a:fld>
            <a:endParaRPr lang="en-US" sz="1200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UNCFRP</a:t>
            </a:r>
          </a:p>
          <a:p>
            <a:pPr marL="176213" indent="-176213">
              <a:buFontTx/>
              <a:buChar char="-"/>
            </a:pPr>
            <a:r>
              <a:rPr lang="en-US" sz="1200" dirty="0" smtClean="0"/>
              <a:t>No need to buy </a:t>
            </a:r>
            <a:r>
              <a:rPr lang="en-US" sz="1200" dirty="0" err="1" smtClean="0"/>
              <a:t>Gladson</a:t>
            </a:r>
            <a:endParaRPr lang="en-US" sz="1200" dirty="0" smtClean="0"/>
          </a:p>
          <a:p>
            <a:pPr marL="176213" indent="-176213">
              <a:buFontTx/>
              <a:buChar char="-"/>
            </a:pPr>
            <a:r>
              <a:rPr lang="en-US" sz="1200" dirty="0" smtClean="0"/>
              <a:t>More knowledge about how data is collected and representativeness</a:t>
            </a:r>
          </a:p>
          <a:p>
            <a:pPr marL="176213" indent="-176213">
              <a:buFontTx/>
              <a:buChar char="-"/>
            </a:pPr>
            <a:r>
              <a:rPr lang="en-US" sz="1200" dirty="0" smtClean="0"/>
              <a:t>Potential for commercialization??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40AC5-CE30-4149-A001-0FF2036E488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4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 cont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447801"/>
            <a:ext cx="3276600" cy="4373563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371600" y="579437"/>
            <a:ext cx="6400800" cy="63976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371600" y="381000"/>
            <a:ext cx="60414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613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AC19F4-96F2-46D1-8F7F-B27506CE840A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D30386-C1B3-4178-B4F2-CD4A8BF6B5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1795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ACD521-2F16-48A0-89AB-9D5D8AD5FE39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CF0D9-1D40-43D4-96F1-B46F07D437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1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94D20B-6A74-4013-9EA3-EB2584CA92AC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F9141-84FB-4464-A6BA-FE11CCC013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E41658-E31B-4DF4-AACE-E8041BF81B3D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11DE44-B5A1-4DD1-A4FE-714E4EC1E5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76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7FE3A-6865-4AA9-87DC-0025FE9B8829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7C9CA-CEC1-4312-BBC5-30D33E8434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6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E69C37-7A71-4419-8EAB-65853A1CBB34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030B52-1608-495F-812E-528E202698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69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BA28CB-2891-4635-87B7-50F15A68064D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3A216-F85B-493F-862C-A188383367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31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FC48EE-7D01-422B-81C4-9404ECF425E3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754B43-25C2-433E-B0D4-80393CAF21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194B3C-1350-4ABF-AEA7-2351EFA20DE8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606E0D-4838-4E96-9021-98B6ED281C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343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C50574-8063-42A0-B15F-8AB557B0FC3B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CD62A-75C1-4368-9492-062FFB6C6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300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F3E87-8CE2-4EA7-B4D2-128109B9086B}" type="datetime1">
              <a:rPr lang="en-US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74DEC-AA41-4B65-AC1E-6DA9B5E300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153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008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9553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74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0157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89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3003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2458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86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8007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6528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0272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628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8495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8736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719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8157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519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2933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2134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9933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856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291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463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1111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857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5040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8048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930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6954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0290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3687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9198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2884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3059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6250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1991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8949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8298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2916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0250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9364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3426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1511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515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8812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08854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2969" y="3536156"/>
            <a:ext cx="3625453" cy="79474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536156"/>
            <a:ext cx="3625453" cy="79474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8988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0783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5882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75187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3311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1032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954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515" y="1151930"/>
            <a:ext cx="1839516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2969" y="1151930"/>
            <a:ext cx="5411391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675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2613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0725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6709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8518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628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7297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609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4208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5215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834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04360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0640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672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2753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4455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3005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102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381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1396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0420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2695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36592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nimated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lling_pencil_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" contrast="3000"/>
          </a:blip>
          <a:stretch>
            <a:fillRect/>
          </a:stretch>
        </p:blipFill>
        <p:spPr>
          <a:xfrm>
            <a:off x="0" y="1905000"/>
            <a:ext cx="9144000" cy="5689600"/>
          </a:xfrm>
          <a:prstGeom prst="rect">
            <a:avLst/>
          </a:prstGeom>
        </p:spPr>
      </p:pic>
      <p:sp>
        <p:nvSpPr>
          <p:cNvPr id="6" name="bkgrnd_gradient"/>
          <p:cNvSpPr/>
          <p:nvPr userDrawn="1"/>
        </p:nvSpPr>
        <p:spPr>
          <a:xfrm rot="16200000">
            <a:off x="4167191" y="-3148013"/>
            <a:ext cx="809625" cy="9144000"/>
          </a:xfrm>
          <a:prstGeom prst="rect">
            <a:avLst/>
          </a:prstGeom>
          <a:gradFill flip="none" rotWithShape="1">
            <a:gsLst>
              <a:gs pos="100000">
                <a:srgbClr val="E9F7FF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9144000" cy="108584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8000">
                <a:schemeClr val="bg2">
                  <a:lumMod val="90000"/>
                </a:schemeClr>
              </a:gs>
              <a:gs pos="40000">
                <a:schemeClr val="tx2">
                  <a:lumMod val="60000"/>
                  <a:lumOff val="4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  <a:tileRect/>
          </a:gradFill>
          <a:ln w="19050">
            <a:solidFill>
              <a:srgbClr val="50A0D7"/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133604" y="895353"/>
            <a:ext cx="4876801" cy="380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6350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95400" y="218124"/>
            <a:ext cx="6477000" cy="6486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">
                <a:schemeClr val="bg1"/>
              </a:gs>
              <a:gs pos="73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  <a:tileRect/>
          </a:gradFill>
          <a:ln w="19050">
            <a:solidFill>
              <a:srgbClr val="50A0D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866775"/>
            <a:ext cx="6248400" cy="8001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95400" y="2"/>
            <a:ext cx="6477000" cy="860425"/>
          </a:xfrm>
        </p:spPr>
        <p:txBody>
          <a:bodyPr anchor="b" anchorCtr="0"/>
          <a:lstStyle>
            <a:lvl1pPr algn="ctr">
              <a:defRPr sz="3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nimated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819400" y="1066800"/>
            <a:ext cx="5867400" cy="3733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819400" y="152400"/>
            <a:ext cx="5943600" cy="685800"/>
          </a:xfrm>
        </p:spPr>
        <p:txBody>
          <a:bodyPr anchor="b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06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Graphic_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33404" y="1349378"/>
            <a:ext cx="8077199" cy="860425"/>
          </a:xfrm>
        </p:spPr>
        <p:txBody>
          <a:bodyPr anchor="b" anchorCtr="0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91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idx="10"/>
          </p:nvPr>
        </p:nvSpPr>
        <p:spPr>
          <a:xfrm>
            <a:off x="685800" y="2438400"/>
            <a:ext cx="7772400" cy="6858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"/>
          <p:cNvSpPr>
            <a:spLocks noGrp="1"/>
          </p:cNvSpPr>
          <p:nvPr>
            <p:ph type="ctrTitle"/>
          </p:nvPr>
        </p:nvSpPr>
        <p:spPr>
          <a:xfrm>
            <a:off x="1752600" y="1806578"/>
            <a:ext cx="5410200" cy="860425"/>
          </a:xfrm>
        </p:spPr>
        <p:txBody>
          <a:bodyPr anchor="b" anchorCtr="0"/>
          <a:lstStyle>
            <a:lvl1pPr algn="ctr">
              <a:defRPr sz="3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460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733803" y="2926556"/>
            <a:ext cx="5000625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19400" y="228600"/>
            <a:ext cx="5943600" cy="639763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819400" y="990600"/>
            <a:ext cx="5943600" cy="457200"/>
          </a:xfrm>
        </p:spPr>
        <p:txBody>
          <a:bodyPr>
            <a:normAutofit/>
          </a:bodyPr>
          <a:lstStyle>
            <a:lvl1pPr algn="ctr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733803" y="1616868"/>
            <a:ext cx="5000625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733803" y="2271712"/>
            <a:ext cx="5000625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733803" y="3581400"/>
            <a:ext cx="5000625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733803" y="4238625"/>
            <a:ext cx="5000625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08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447800"/>
            <a:ext cx="5943600" cy="2438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3505200"/>
            <a:ext cx="5943600" cy="2438400"/>
          </a:xfrm>
        </p:spPr>
        <p:txBody>
          <a:bodyPr>
            <a:normAutofit/>
          </a:bodyPr>
          <a:lstStyle>
            <a:lvl1pPr>
              <a:defRPr sz="1800" baseline="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90800" y="228600"/>
            <a:ext cx="5943600" cy="639763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819400" y="990600"/>
            <a:ext cx="5943600" cy="457200"/>
          </a:xfrm>
        </p:spPr>
        <p:txBody>
          <a:bodyPr>
            <a:normAutofit/>
          </a:bodyPr>
          <a:lstStyle>
            <a:lvl1pPr algn="ctr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722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1219200"/>
            <a:ext cx="2971800" cy="291125"/>
          </a:xfrm>
          <a:noFill/>
        </p:spPr>
        <p:txBody>
          <a:bodyPr tIns="274320" anchor="b">
            <a:noAutofit/>
          </a:bodyPr>
          <a:lstStyle>
            <a:lvl1pPr marL="0" indent="0">
              <a:buNone/>
              <a:defRPr sz="1400" b="1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524000"/>
            <a:ext cx="2971800" cy="3886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1200" y="1524000"/>
            <a:ext cx="2971800" cy="3886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16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5791200" y="1219200"/>
            <a:ext cx="2971800" cy="291125"/>
          </a:xfrm>
          <a:noFill/>
        </p:spPr>
        <p:txBody>
          <a:bodyPr tIns="274320" anchor="b">
            <a:noAutofit/>
          </a:bodyPr>
          <a:lstStyle>
            <a:lvl1pPr marL="0" indent="0">
              <a:buNone/>
              <a:defRPr sz="1400" b="1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19400" y="228600"/>
            <a:ext cx="5943600" cy="639763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3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76550" y="1676400"/>
            <a:ext cx="4267200" cy="1524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Level 2</a:t>
            </a:r>
            <a:br>
              <a:rPr lang="en-US" dirty="0" smtClean="0"/>
            </a:br>
            <a:r>
              <a:rPr lang="en-US" dirty="0" smtClean="0"/>
              <a:t>Level 3</a:t>
            </a:r>
            <a:br>
              <a:rPr lang="en-US" dirty="0" smtClean="0"/>
            </a:br>
            <a:r>
              <a:rPr lang="en-US" dirty="0" smtClean="0"/>
              <a:t>Level 4</a:t>
            </a:r>
            <a:br>
              <a:rPr lang="en-US" dirty="0" smtClean="0"/>
            </a:br>
            <a:r>
              <a:rPr lang="en-US" dirty="0" smtClean="0"/>
              <a:t>Level 5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2876550" y="3581400"/>
            <a:ext cx="4267200" cy="1524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Level 2</a:t>
            </a:r>
            <a:br>
              <a:rPr lang="en-US" dirty="0" smtClean="0"/>
            </a:br>
            <a:r>
              <a:rPr lang="en-US" dirty="0" smtClean="0"/>
              <a:t>Level 3</a:t>
            </a:r>
            <a:br>
              <a:rPr lang="en-US" dirty="0" smtClean="0"/>
            </a:br>
            <a:r>
              <a:rPr lang="en-US" dirty="0" smtClean="0"/>
              <a:t>Level 4</a:t>
            </a:r>
            <a:br>
              <a:rPr lang="en-US" dirty="0" smtClean="0"/>
            </a:br>
            <a:r>
              <a:rPr lang="en-US" dirty="0" smtClean="0"/>
              <a:t>Level 5</a:t>
            </a:r>
            <a:endParaRPr lang="en-US" dirty="0"/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2800350" y="304800"/>
            <a:ext cx="5962650" cy="533400"/>
          </a:xfrm>
          <a:noFill/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49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848225" y="1066803"/>
            <a:ext cx="2209800" cy="1828799"/>
          </a:xfrm>
        </p:spPr>
        <p:txBody>
          <a:bodyPr lIns="274320" tIns="0" rIns="182880">
            <a:normAutofit/>
          </a:bodyPr>
          <a:lstStyle>
            <a:lvl1pPr algn="r">
              <a:lnSpc>
                <a:spcPts val="2000"/>
              </a:lnSpc>
              <a:defRPr sz="1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2895600"/>
            <a:ext cx="2209800" cy="1828800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848225" y="4800600"/>
            <a:ext cx="2209800" cy="1828800"/>
          </a:xfrm>
        </p:spPr>
        <p:txBody>
          <a:bodyPr lIns="274320" tIns="0" rIns="182880">
            <a:normAutofit/>
          </a:bodyPr>
          <a:lstStyle>
            <a:lvl1pPr algn="r">
              <a:lnSpc>
                <a:spcPts val="2000"/>
              </a:lnSpc>
              <a:defRPr sz="1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3"/>
          <p:cNvSpPr>
            <a:spLocks noGrp="1"/>
          </p:cNvSpPr>
          <p:nvPr>
            <p:ph type="title"/>
          </p:nvPr>
        </p:nvSpPr>
        <p:spPr>
          <a:xfrm>
            <a:off x="2800350" y="304800"/>
            <a:ext cx="5962650" cy="533400"/>
          </a:xfrm>
          <a:noFill/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9400" y="5029200"/>
            <a:ext cx="59436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819400" y="304800"/>
            <a:ext cx="5943600" cy="533400"/>
          </a:xfrm>
          <a:noFill/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1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67337"/>
            <a:ext cx="8305800" cy="338139"/>
          </a:xfrm>
        </p:spPr>
        <p:txBody>
          <a:bodyPr anchor="b"/>
          <a:lstStyle>
            <a:lvl1pPr algn="ctr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672139"/>
            <a:ext cx="8305800" cy="804863"/>
          </a:xfrm>
        </p:spPr>
        <p:txBody>
          <a:bodyPr>
            <a:normAutofit/>
          </a:bodyPr>
          <a:lstStyle>
            <a:lvl1pPr marL="0" indent="0" algn="ctr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3732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0.xml"/><Relationship Id="rId16" Type="http://schemas.openxmlformats.org/officeDocument/2006/relationships/video" Target="../media/media1.wmv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microsoft.com/office/2007/relationships/media" Target="../media/media1.wmv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63D0D3E-7AEA-4E16-A1B8-E27E2D66B697}" type="datetimeFigureOut">
              <a:rPr lang="en-US" smtClean="0"/>
              <a:pPr/>
              <a:t>8/27/2012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5A14712-C63E-44A4-8401-9970C1261C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9BBDDE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6027738"/>
            <a:ext cx="9144000" cy="830262"/>
          </a:xfrm>
          <a:prstGeom prst="rect">
            <a:avLst/>
          </a:prstGeom>
          <a:solidFill>
            <a:srgbClr val="9BBDDE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D1715404-F1A2-4216-9A9C-5E2F775C2BF0}" type="datetime1">
              <a:rPr lang="en-US" smtClean="0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8/27/2012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9115EF7-7A20-493C-8005-CEBD959CB139}" type="slidenum">
              <a:rPr lang="en-US" smtClean="0">
                <a:ea typeface="ＭＳ Ｐゴシック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033" name="Picture 6" descr="lg_ibiblio_trans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6100763"/>
            <a:ext cx="20574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6553200" y="6140450"/>
            <a:ext cx="23749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smtClean="0">
                <a:solidFill>
                  <a:prstClr val="black"/>
                </a:solidFill>
              </a:rPr>
              <a:t>terasaur.org</a:t>
            </a:r>
          </a:p>
        </p:txBody>
      </p:sp>
    </p:spTree>
    <p:extLst>
      <p:ext uri="{BB962C8B-B14F-4D97-AF65-F5344CB8AC3E}">
        <p14:creationId xmlns:p14="http://schemas.microsoft.com/office/powerpoint/2010/main" val="19306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21EA0-9011-488B-AAB9-507ED64045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07FE-E27D-466B-9ED8-67C91EB23C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CDDFD-15E6-4211-8662-07C1E6F53CB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D7867-386D-46A8-96BB-49AEBE6471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2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3249F-306D-4E85-AA99-D256DC8B4EE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C8736-6C79-4807-BFCA-85DB728BD1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2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4E01-5AAB-4CC0-96A2-24CB335A8F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A18E-B5E1-4EFB-8E78-B07857689E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69" y="3536156"/>
            <a:ext cx="7358063" cy="79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" charset="0"/>
              </a:rPr>
              <a:t>Second level</a:t>
            </a:r>
          </a:p>
          <a:p>
            <a:pPr lvl="2"/>
            <a:r>
              <a:rPr lang="en-US" smtClean="0">
                <a:sym typeface="Gill Sans" charset="0"/>
              </a:rPr>
              <a:t>Third level</a:t>
            </a:r>
          </a:p>
          <a:p>
            <a:pPr lvl="3"/>
            <a:r>
              <a:rPr lang="en-US" smtClean="0">
                <a:sym typeface="Gill Sans" charset="0"/>
              </a:rPr>
              <a:t>Fourth level</a:t>
            </a:r>
          </a:p>
          <a:p>
            <a:pPr lvl="4"/>
            <a:r>
              <a:rPr lang="en-US" smtClean="0">
                <a:sym typeface="Gill Sans" charset="0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2969" y="1151930"/>
            <a:ext cx="7358063" cy="232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01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41093" indent="-241093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68" indent="-200911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43" indent="-160729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101" indent="-160729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558" indent="-160729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0B89ADC-E494-A44A-9D0B-3568AF40624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118456F-D3E6-864F-A52D-464290151A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8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D73DC-9CDB-4057-9F8B-0FEE22910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45854-F85D-4F49-9244-CCCB0178A8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6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ick_figure_hold_pencil_final.mov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>
            <a:lum bright="7000" contrast="3000"/>
          </a:blip>
          <a:stretch>
            <a:fillRect/>
          </a:stretch>
        </p:blipFill>
        <p:spPr>
          <a:xfrm>
            <a:off x="-76200" y="-736600"/>
            <a:ext cx="3048000" cy="8026400"/>
          </a:xfrm>
          <a:prstGeom prst="rect">
            <a:avLst/>
          </a:prstGeom>
        </p:spPr>
      </p:pic>
      <p:sp>
        <p:nvSpPr>
          <p:cNvPr id="8" name="bkgrnd_gradient"/>
          <p:cNvSpPr/>
          <p:nvPr userDrawn="1"/>
        </p:nvSpPr>
        <p:spPr>
          <a:xfrm>
            <a:off x="2590800" y="0"/>
            <a:ext cx="6553200" cy="6858000"/>
          </a:xfrm>
          <a:prstGeom prst="rect">
            <a:avLst/>
          </a:prstGeom>
          <a:gradFill flip="none" rotWithShape="1">
            <a:gsLst>
              <a:gs pos="100000">
                <a:srgbClr val="E9F7FF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19400" y="952026"/>
            <a:ext cx="5943600" cy="567737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6350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819400" y="246220"/>
            <a:ext cx="5943600" cy="6486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8000">
                <a:schemeClr val="bg2">
                  <a:lumMod val="90000"/>
                </a:schemeClr>
              </a:gs>
              <a:gs pos="40000">
                <a:schemeClr val="tx2">
                  <a:lumMod val="60000"/>
                  <a:lumOff val="4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  <a:tileRect/>
          </a:gradFill>
          <a:ln w="19050">
            <a:solidFill>
              <a:srgbClr val="50A0D7"/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0" y="990600"/>
            <a:ext cx="57150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br>
              <a:rPr lang="en-US" dirty="0" smtClean="0"/>
            </a:br>
            <a:r>
              <a:rPr lang="en-US" dirty="0" smtClean="0"/>
              <a:t>Second level</a:t>
            </a:r>
            <a:br>
              <a:rPr lang="en-US" dirty="0" smtClean="0"/>
            </a:br>
            <a:r>
              <a:rPr lang="en-US" dirty="0" smtClean="0"/>
              <a:t>Third level</a:t>
            </a:r>
            <a:br>
              <a:rPr lang="en-US" dirty="0" smtClean="0"/>
            </a:br>
            <a:r>
              <a:rPr lang="en-US" dirty="0" smtClean="0"/>
              <a:t>Fourth level</a:t>
            </a:r>
            <a:br>
              <a:rPr lang="en-US" dirty="0" smtClean="0"/>
            </a:b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7975" y="246064"/>
            <a:ext cx="58674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None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None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None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None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leet@med.unc.edu" TargetMode="External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britton.kathryn@gmail.com" TargetMode="Externa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 523</a:t>
            </a:r>
          </a:p>
          <a:p>
            <a:r>
              <a:rPr lang="en-US" dirty="0" smtClean="0"/>
              <a:t>27 August 2012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Presentations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1600" y="240268"/>
            <a:ext cx="677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Yueh “Ray” Lee, MD/PhD,  </a:t>
            </a:r>
            <a:r>
              <a:rPr lang="en-US" dirty="0" err="1" smtClean="0">
                <a:solidFill>
                  <a:prstClr val="black"/>
                </a:solidFill>
              </a:rPr>
              <a:t>Dept</a:t>
            </a:r>
            <a:r>
              <a:rPr lang="en-US" dirty="0" smtClean="0">
                <a:solidFill>
                  <a:prstClr val="black"/>
                </a:solidFill>
              </a:rPr>
              <a:t> of Radiology &amp; Physics and Astronomy </a:t>
            </a:r>
          </a:p>
          <a:p>
            <a:r>
              <a:rPr lang="en-US" dirty="0" smtClean="0">
                <a:solidFill>
                  <a:prstClr val="black"/>
                </a:solidFill>
                <a:hlinkClick r:id="rId3"/>
              </a:rPr>
              <a:t>leey@med.unc.edu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612" y="1371600"/>
            <a:ext cx="443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Project #1 – 3-D Contour Imaging for PET/MR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4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PET/MR installed in the 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Need improved attenuation correction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Arms are often missed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Use Kinect  / </a:t>
            </a:r>
            <a:r>
              <a:rPr lang="en-US" dirty="0" err="1" smtClean="0">
                <a:solidFill>
                  <a:prstClr val="black"/>
                </a:solidFill>
              </a:rPr>
              <a:t>Laserscan</a:t>
            </a:r>
            <a:r>
              <a:rPr lang="en-US" dirty="0" smtClean="0">
                <a:solidFill>
                  <a:prstClr val="black"/>
                </a:solidFill>
              </a:rPr>
              <a:t> to acquire 3-D contour of the body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0896" y="1361872"/>
            <a:ext cx="4214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Project #2: Retinal Vessel Analysis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Current analysis in </a:t>
            </a:r>
            <a:r>
              <a:rPr lang="en-US" dirty="0" err="1" smtClean="0">
                <a:solidFill>
                  <a:prstClr val="black"/>
                </a:solidFill>
              </a:rPr>
              <a:t>ImageJ</a:t>
            </a:r>
            <a:endParaRPr 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Need more automated approach, faster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In preparation for clinical trials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 descr="C:\Users\yzlee\Desktop\RetinalVesse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48" y="2895600"/>
            <a:ext cx="3276600" cy="376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462" y="3857657"/>
            <a:ext cx="24955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26" y="3125926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david laserscanner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88" y="4571999"/>
            <a:ext cx="2086041" cy="20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463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latin typeface="Arial" pitchFamily="34" charset="0"/>
                <a:ea typeface="ＭＳ Ｐゴシック" pitchFamily="34" charset="-128"/>
              </a:rPr>
              <a:t>Data replication using BitTorrent</a:t>
            </a:r>
          </a:p>
        </p:txBody>
      </p:sp>
      <p:pic>
        <p:nvPicPr>
          <p:cNvPr id="14339" name="Content Placeholder 8" descr="bittorrent-mirror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02" r="-16602"/>
          <a:stretch>
            <a:fillRect/>
          </a:stretch>
        </p:blipFill>
        <p:spPr>
          <a:xfrm>
            <a:off x="2743200" y="1116013"/>
            <a:ext cx="7391400" cy="4065587"/>
          </a:xfrm>
        </p:spPr>
      </p:pic>
      <p:sp>
        <p:nvSpPr>
          <p:cNvPr id="14340" name="Content Placeholder 4"/>
          <p:cNvSpPr txBox="1">
            <a:spLocks/>
          </p:cNvSpPr>
          <p:nvPr/>
        </p:nvSpPr>
        <p:spPr bwMode="auto">
          <a:xfrm>
            <a:off x="381000" y="3398838"/>
            <a:ext cx="518160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Most common: rsync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Eclipse: 250 GB, 550K files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Maven: 550 GB, 5.7M files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Ubuntu Linux: 600 GB, 600K files</a:t>
            </a:r>
          </a:p>
          <a:p>
            <a:pPr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Fedora Linux: 1.2 TB, 1M files</a:t>
            </a:r>
          </a:p>
        </p:txBody>
      </p:sp>
    </p:spTree>
    <p:extLst>
      <p:ext uri="{BB962C8B-B14F-4D97-AF65-F5344CB8AC3E}">
        <p14:creationId xmlns:p14="http://schemas.microsoft.com/office/powerpoint/2010/main" val="14164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latin typeface="Arial" pitchFamily="34" charset="0"/>
                <a:ea typeface="ＭＳ Ｐゴシック" pitchFamily="34" charset="-128"/>
              </a:rPr>
              <a:t>BitTorrent network testing</a:t>
            </a:r>
          </a:p>
        </p:txBody>
      </p:sp>
      <p:pic>
        <p:nvPicPr>
          <p:cNvPr id="16387" name="Picture 6" descr="world-map-with-no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20850"/>
            <a:ext cx="57150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457200" y="1341438"/>
            <a:ext cx="3962400" cy="3382962"/>
          </a:xfrm>
        </p:spPr>
        <p:txBody>
          <a:bodyPr/>
          <a:lstStyle/>
          <a:p>
            <a:pPr eaLnBrk="1" hangingPunct="1"/>
            <a:r>
              <a:rPr lang="en-US" sz="2800" smtClean="0">
                <a:latin typeface="Arial" pitchFamily="34" charset="0"/>
                <a:ea typeface="ＭＳ Ｐゴシック" pitchFamily="34" charset="-128"/>
              </a:rPr>
              <a:t>Test object transfers</a:t>
            </a:r>
          </a:p>
          <a:p>
            <a:pPr eaLnBrk="1" hangingPunct="1"/>
            <a:r>
              <a:rPr lang="en-US" sz="2800" smtClean="0">
                <a:latin typeface="Arial" pitchFamily="34" charset="0"/>
                <a:ea typeface="ＭＳ Ｐゴシック" pitchFamily="34" charset="-128"/>
              </a:rPr>
              <a:t>Metrics</a:t>
            </a:r>
          </a:p>
          <a:p>
            <a:pPr lvl="1" eaLnBrk="1" hangingPunct="1"/>
            <a:r>
              <a:rPr lang="en-US" sz="2400" smtClean="0">
                <a:latin typeface="Arial" pitchFamily="34" charset="0"/>
                <a:ea typeface="ＭＳ Ｐゴシック" pitchFamily="34" charset="-128"/>
              </a:rPr>
              <a:t>Speed</a:t>
            </a:r>
          </a:p>
          <a:p>
            <a:pPr lvl="1" eaLnBrk="1" hangingPunct="1"/>
            <a:r>
              <a:rPr lang="en-US" sz="2400" smtClean="0">
                <a:latin typeface="Arial" pitchFamily="34" charset="0"/>
                <a:ea typeface="ＭＳ Ｐゴシック" pitchFamily="34" charset="-128"/>
              </a:rPr>
              <a:t>Interruptions</a:t>
            </a:r>
          </a:p>
          <a:p>
            <a:pPr lvl="1" eaLnBrk="1" hangingPunct="1"/>
            <a:r>
              <a:rPr lang="en-US" sz="2400" smtClean="0">
                <a:latin typeface="Arial" pitchFamily="34" charset="0"/>
                <a:ea typeface="ＭＳ Ｐゴシック" pitchFamily="34" charset="-128"/>
              </a:rPr>
              <a:t>Blocking</a:t>
            </a:r>
          </a:p>
          <a:p>
            <a:pPr lvl="1" eaLnBrk="1" hangingPunct="1"/>
            <a:r>
              <a:rPr lang="en-US" sz="2400" smtClean="0">
                <a:latin typeface="Arial" pitchFamily="34" charset="0"/>
                <a:ea typeface="ＭＳ Ｐゴシック" pitchFamily="34" charset="-128"/>
              </a:rPr>
              <a:t>Rate limiting</a:t>
            </a:r>
          </a:p>
          <a:p>
            <a:pPr eaLnBrk="1" hangingPunct="1"/>
            <a:r>
              <a:rPr lang="en-US" sz="2800" smtClean="0">
                <a:latin typeface="Arial" pitchFamily="34" charset="0"/>
                <a:ea typeface="ＭＳ Ｐゴシック" pitchFamily="34" charset="-128"/>
              </a:rPr>
              <a:t>Seed bank BitTorrent server (C++, Python)</a:t>
            </a:r>
          </a:p>
          <a:p>
            <a:pPr lvl="1" eaLnBrk="1" hangingPunct="1"/>
            <a:endParaRPr lang="en-US" sz="2400" smtClean="0">
              <a:latin typeface="Arial" pitchFamily="34" charset="0"/>
              <a:ea typeface="ＭＳ Ｐゴシック" pitchFamily="34" charset="-128"/>
            </a:endParaRPr>
          </a:p>
          <a:p>
            <a:pPr eaLnBrk="1" hangingPunct="1">
              <a:buFont typeface="Arial" pitchFamily="34" charset="0"/>
              <a:buNone/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216" t="9352" r="3504" b="138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Web API for Natural Science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For Brian Russell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Intake Application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Travis McCracken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Tripstr</a:t>
            </a:r>
            <a:r>
              <a:rPr lang="en-US" sz="3600" dirty="0" smtClean="0"/>
              <a:t>: </a:t>
            </a:r>
            <a:br>
              <a:rPr lang="en-US" sz="3600" dirty="0" smtClean="0"/>
            </a:br>
            <a:r>
              <a:rPr lang="en-US" sz="3600" dirty="0" smtClean="0"/>
              <a:t>Josh Middleton</a:t>
            </a:r>
            <a:endParaRPr lang="en-US" sz="36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949218"/>
              </p:ext>
            </p:extLst>
          </p:nvPr>
        </p:nvGraphicFramePr>
        <p:xfrm>
          <a:off x="1524000" y="685800"/>
          <a:ext cx="60960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812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152401"/>
            <a:ext cx="4038600" cy="762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71" y="3810000"/>
            <a:ext cx="2057400" cy="304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6350">
                <a:solidFill>
                  <a:prstClr val="black"/>
                </a:solidFill>
              </a:ln>
              <a:noFill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" y="3886200"/>
            <a:ext cx="1961796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38787" y="727880"/>
            <a:ext cx="5402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Existing website: </a:t>
            </a:r>
            <a:r>
              <a:rPr lang="en-US" sz="2400" dirty="0">
                <a:solidFill>
                  <a:srgbClr val="FF0000"/>
                </a:solidFill>
              </a:rPr>
              <a:t>www.paintracking.com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83597" y="2607502"/>
            <a:ext cx="1124874" cy="95250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29000" y="2743200"/>
            <a:ext cx="1085850" cy="1143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12322" y="3238499"/>
            <a:ext cx="440935" cy="129305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28" idx="2"/>
          </p:cNvCxnSpPr>
          <p:nvPr/>
        </p:nvCxnSpPr>
        <p:spPr>
          <a:xfrm>
            <a:off x="5198828" y="3238499"/>
            <a:ext cx="684769" cy="148590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encrypted-tbn3.google.com/images?q=tbn:ANd9GcT5o09sNjDkTTSHvuNTrf_OFD6a4GD0Y-1oFh7eYAJRFKfldu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42" y="1447798"/>
            <a:ext cx="1623771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34000" y="2286000"/>
            <a:ext cx="53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prstClr val="black"/>
                </a:solidFill>
              </a:rPr>
              <a:t>!</a:t>
            </a:r>
            <a:endParaRPr lang="en-US" sz="40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4270" y="1037038"/>
            <a:ext cx="37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prstClr val="black"/>
                </a:solidFill>
                <a:latin typeface="Andalus" pitchFamily="18" charset="-78"/>
                <a:cs typeface="Andalus" pitchFamily="18" charset="-78"/>
              </a:rPr>
              <a:t>?</a:t>
            </a:r>
            <a:endParaRPr lang="en-US" sz="4000" b="1" dirty="0">
              <a:solidFill>
                <a:prstClr val="black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05250" y="1637203"/>
            <a:ext cx="60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prstClr val="black"/>
                </a:solidFill>
                <a:latin typeface="Angsana New" pitchFamily="18" charset="-34"/>
                <a:cs typeface="Angsana New" pitchFamily="18" charset="-34"/>
              </a:rPr>
              <a:t>?</a:t>
            </a:r>
            <a:endParaRPr lang="en-US" sz="4000" b="1" dirty="0">
              <a:solidFill>
                <a:prstClr val="black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0095" y="3904469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623A7"/>
                </a:solidFill>
                <a:latin typeface="Arial" pitchFamily="34" charset="0"/>
                <a:cs typeface="Arial" pitchFamily="34" charset="0"/>
              </a:rPr>
              <a:t>“APP” it!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05250" y="4550228"/>
            <a:ext cx="112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007B"/>
                </a:solidFill>
                <a:latin typeface="Arial" pitchFamily="34" charset="0"/>
                <a:cs typeface="Arial" pitchFamily="34" charset="0"/>
              </a:rPr>
              <a:t>improve usability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0" y="4802163"/>
            <a:ext cx="149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69A26"/>
                </a:solidFill>
                <a:latin typeface="Arial" pitchFamily="34" charset="0"/>
                <a:cs typeface="Arial" pitchFamily="34" charset="0"/>
              </a:rPr>
              <a:t>add, </a:t>
            </a:r>
          </a:p>
          <a:p>
            <a:r>
              <a:rPr lang="en-US" b="1" dirty="0">
                <a:solidFill>
                  <a:srgbClr val="169A26"/>
                </a:solidFill>
                <a:latin typeface="Arial" pitchFamily="34" charset="0"/>
                <a:cs typeface="Arial" pitchFamily="34" charset="0"/>
              </a:rPr>
              <a:t>adapt,</a:t>
            </a:r>
          </a:p>
          <a:p>
            <a:r>
              <a:rPr lang="en-US" b="1" dirty="0">
                <a:solidFill>
                  <a:srgbClr val="169A26"/>
                </a:solidFill>
                <a:latin typeface="Arial" pitchFamily="34" charset="0"/>
                <a:cs typeface="Arial" pitchFamily="34" charset="0"/>
              </a:rPr>
              <a:t>improve, </a:t>
            </a:r>
          </a:p>
          <a:p>
            <a:r>
              <a:rPr lang="en-US" b="1" dirty="0">
                <a:solidFill>
                  <a:srgbClr val="169A26"/>
                </a:solidFill>
                <a:latin typeface="Arial" pitchFamily="34" charset="0"/>
                <a:cs typeface="Arial" pitchFamily="34" charset="0"/>
              </a:rPr>
              <a:t>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5548" y="1189545"/>
            <a:ext cx="2616831" cy="16389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</a:rPr>
              <a:t>Interactive site uses:</a:t>
            </a:r>
          </a:p>
          <a:p>
            <a:endParaRPr lang="en-US" sz="800" dirty="0">
              <a:solidFill>
                <a:prstClr val="black"/>
              </a:solidFill>
            </a:endParaRPr>
          </a:p>
          <a:p>
            <a:r>
              <a:rPr lang="en-US" sz="1500" dirty="0">
                <a:solidFill>
                  <a:prstClr val="black"/>
                </a:solidFill>
              </a:rPr>
              <a:t>- PHP </a:t>
            </a:r>
          </a:p>
          <a:p>
            <a:r>
              <a:rPr lang="en-US" sz="1500" dirty="0">
                <a:solidFill>
                  <a:prstClr val="black"/>
                </a:solidFill>
              </a:rPr>
              <a:t>- JavaScript </a:t>
            </a:r>
          </a:p>
          <a:p>
            <a:r>
              <a:rPr lang="en-US" sz="1500" dirty="0">
                <a:solidFill>
                  <a:prstClr val="black"/>
                </a:solidFill>
              </a:rPr>
              <a:t>- MySQL (database technology)</a:t>
            </a:r>
          </a:p>
          <a:p>
            <a:r>
              <a:rPr lang="en-US" sz="1500" dirty="0">
                <a:solidFill>
                  <a:prstClr val="black"/>
                </a:solidFill>
              </a:rPr>
              <a:t>- CSS (for styling web pages)</a:t>
            </a:r>
          </a:p>
          <a:p>
            <a:r>
              <a:rPr lang="en-US" sz="1500" dirty="0">
                <a:solidFill>
                  <a:prstClr val="black"/>
                </a:solidFill>
              </a:rPr>
              <a:t>- </a:t>
            </a:r>
            <a:r>
              <a:rPr lang="en-US" sz="1500" dirty="0" err="1">
                <a:solidFill>
                  <a:prstClr val="black"/>
                </a:solidFill>
              </a:rPr>
              <a:t>amcharts</a:t>
            </a:r>
            <a:r>
              <a:rPr lang="en-US" sz="1500" dirty="0">
                <a:solidFill>
                  <a:prstClr val="black"/>
                </a:solidFill>
              </a:rPr>
              <a:t> (makes graphs)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47642" y="6354129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ndale Sans for VST" pitchFamily="34" charset="0"/>
                <a:cs typeface="Arial" pitchFamily="34" charset="0"/>
              </a:rPr>
              <a:t>Help </a:t>
            </a:r>
            <a:r>
              <a:rPr lang="en-US" b="1" dirty="0">
                <a:solidFill>
                  <a:srgbClr val="FF0000"/>
                </a:solidFill>
                <a:latin typeface="Andale Sans for VST" pitchFamily="34" charset="0"/>
                <a:cs typeface="Arial" pitchFamily="34" charset="0"/>
              </a:rPr>
              <a:t>real</a:t>
            </a:r>
            <a:r>
              <a:rPr lang="en-US" b="1" dirty="0">
                <a:solidFill>
                  <a:prstClr val="black"/>
                </a:solidFill>
                <a:latin typeface="Andale Sans for VST" pitchFamily="34" charset="0"/>
                <a:cs typeface="Arial" pitchFamily="34" charset="0"/>
              </a:rPr>
              <a:t> people track and change their experience!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7591" y="162341"/>
            <a:ext cx="1905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 get to: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Brainstorm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prstClr val="black"/>
                </a:solidFill>
              </a:rPr>
              <a:t>Innovate on </a:t>
            </a:r>
            <a:r>
              <a:rPr lang="en-US" sz="2400" dirty="0">
                <a:solidFill>
                  <a:srgbClr val="F6007B"/>
                </a:solidFill>
                <a:latin typeface="Bodoni MT Black" pitchFamily="18" charset="0"/>
              </a:rPr>
              <a:t>design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dirty="0">
                <a:solidFill>
                  <a:srgbClr val="169A26"/>
                </a:solidFill>
                <a:latin typeface="Aharoni" pitchFamily="2" charset="-79"/>
                <a:cs typeface="Aharoni" pitchFamily="2" charset="-79"/>
              </a:rPr>
              <a:t>features</a:t>
            </a:r>
            <a:r>
              <a:rPr lang="en-US" sz="2000" dirty="0">
                <a:solidFill>
                  <a:prstClr val="black"/>
                </a:solidFill>
              </a:rPr>
              <a:t>,</a:t>
            </a:r>
          </a:p>
          <a:p>
            <a:r>
              <a:rPr lang="en-US" sz="2000" dirty="0">
                <a:solidFill>
                  <a:prstClr val="black"/>
                </a:solidFill>
              </a:rPr>
              <a:t>      </a:t>
            </a:r>
            <a:r>
              <a:rPr lang="en-US" sz="2000" dirty="0">
                <a:solidFill>
                  <a:srgbClr val="3623A7"/>
                </a:solidFill>
              </a:rPr>
              <a:t>platform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3623A7"/>
                </a:solidFill>
              </a:rPr>
              <a:t>use Web Services!</a:t>
            </a:r>
            <a:endParaRPr lang="en-US" b="1" dirty="0">
              <a:solidFill>
                <a:srgbClr val="3623A7"/>
              </a:solidFill>
            </a:endParaRPr>
          </a:p>
          <a:p>
            <a:r>
              <a:rPr lang="en-US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sz="2000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and</a:t>
            </a:r>
            <a:endParaRPr lang="en-US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25" name="Cube 1024"/>
          <p:cNvSpPr/>
          <p:nvPr/>
        </p:nvSpPr>
        <p:spPr>
          <a:xfrm>
            <a:off x="7217497" y="4438323"/>
            <a:ext cx="1216152" cy="1216152"/>
          </a:xfrm>
          <a:prstGeom prst="cub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 box</a:t>
            </a:r>
          </a:p>
        </p:txBody>
      </p:sp>
      <p:sp>
        <p:nvSpPr>
          <p:cNvPr id="1027" name="TextBox 1026"/>
          <p:cNvSpPr txBox="1"/>
          <p:nvPr/>
        </p:nvSpPr>
        <p:spPr>
          <a:xfrm rot="2077920">
            <a:off x="7691726" y="409049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Think outside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0" y="3051568"/>
            <a:ext cx="27366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E0000"/>
                </a:solidFill>
                <a:latin typeface="Arial Narrow" pitchFamily="34" charset="0"/>
                <a:cs typeface="Andalus" pitchFamily="18" charset="-78"/>
              </a:rPr>
              <a:t>work with UNC professor &amp; author:</a:t>
            </a:r>
          </a:p>
          <a:p>
            <a:r>
              <a:rPr lang="en-US" sz="1400" dirty="0">
                <a:solidFill>
                  <a:srgbClr val="DE0000"/>
                </a:solidFill>
                <a:latin typeface="Arial Narrow" pitchFamily="34" charset="0"/>
                <a:cs typeface="Andalus" pitchFamily="18" charset="-78"/>
              </a:rPr>
              <a:t>Deborah “Debbie” Barrett, PhD, MSW</a:t>
            </a:r>
          </a:p>
          <a:p>
            <a:r>
              <a:rPr lang="en-US" sz="1400" dirty="0">
                <a:solidFill>
                  <a:srgbClr val="DE0000"/>
                </a:solidFill>
                <a:latin typeface="Arial Narrow" pitchFamily="34" charset="0"/>
                <a:cs typeface="Andalus" pitchFamily="18" charset="-78"/>
              </a:rPr>
              <a:t>dbarrett@unc.edu ~  (919) 843-5818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8622791">
            <a:off x="1874409" y="5223013"/>
            <a:ext cx="202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623A7"/>
                </a:solidFill>
                <a:latin typeface="Arial" pitchFamily="34" charset="0"/>
                <a:cs typeface="Arial" pitchFamily="34" charset="0"/>
              </a:rPr>
              <a:t>Web Services</a:t>
            </a:r>
          </a:p>
        </p:txBody>
      </p:sp>
      <p:sp>
        <p:nvSpPr>
          <p:cNvPr id="28" name="Curved Right Arrow 27"/>
          <p:cNvSpPr/>
          <p:nvPr/>
        </p:nvSpPr>
        <p:spPr>
          <a:xfrm>
            <a:off x="2270095" y="4438323"/>
            <a:ext cx="396905" cy="895676"/>
          </a:xfrm>
          <a:prstGeom prst="curvedRight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02365" y="92307"/>
            <a:ext cx="37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PAINTRACKER</a:t>
            </a:r>
          </a:p>
        </p:txBody>
      </p:sp>
    </p:spTree>
    <p:extLst>
      <p:ext uri="{BB962C8B-B14F-4D97-AF65-F5344CB8AC3E}">
        <p14:creationId xmlns:p14="http://schemas.microsoft.com/office/powerpoint/2010/main" val="1665845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5" t="5821" r="14254" b="20838"/>
          <a:stretch/>
        </p:blipFill>
        <p:spPr bwMode="auto">
          <a:xfrm>
            <a:off x="0" y="0"/>
            <a:ext cx="9129860" cy="647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921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HistoryLab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Sarah Shields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</a:t>
            </a:r>
            <a:r>
              <a:rPr lang="en-US" dirty="0" err="1" smtClean="0"/>
              <a:t>iPad</a:t>
            </a:r>
            <a:r>
              <a:rPr lang="en-US" dirty="0" smtClean="0"/>
              <a:t> games for blind students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Diane </a:t>
            </a:r>
            <a:r>
              <a:rPr lang="en-US" sz="2800" dirty="0" err="1" smtClean="0"/>
              <a:t>Brauner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Uncertainty in Protein Stability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n-NO" sz="2800" dirty="0" smtClean="0"/>
              <a:t>Mohona Sarkar for Gary J. Pielak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Syncing Sports Broadcasts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Brian White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" cstate="print"/>
          <a:srcRect l="6250" t="35938" r="-586"/>
          <a:stretch>
            <a:fillRect/>
          </a:stretch>
        </p:blipFill>
        <p:spPr bwMode="auto">
          <a:xfrm>
            <a:off x="0" y="0"/>
            <a:ext cx="92011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8" name="TextBox 10"/>
          <p:cNvSpPr txBox="1">
            <a:spLocks noChangeArrowheads="1"/>
          </p:cNvSpPr>
          <p:nvPr/>
        </p:nvSpPr>
        <p:spPr bwMode="auto">
          <a:xfrm>
            <a:off x="2971800" y="5135563"/>
            <a:ext cx="533400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66"/>
                </a:solidFill>
                <a:latin typeface="Calibri" pitchFamily="34" charset="0"/>
              </a:rPr>
              <a:t>Sheila Kannappan </a:t>
            </a:r>
          </a:p>
          <a:p>
            <a:r>
              <a:rPr lang="en-US" sz="2400">
                <a:solidFill>
                  <a:srgbClr val="FFFF66"/>
                </a:solidFill>
                <a:latin typeface="Calibri" pitchFamily="34" charset="0"/>
              </a:rPr>
              <a:t>University of North Carolina Chapel Hill</a:t>
            </a:r>
          </a:p>
        </p:txBody>
      </p:sp>
      <p:pic>
        <p:nvPicPr>
          <p:cNvPr id="2063" name="Picture 15" descr="kravtsovgalaxyformation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41613"/>
            <a:ext cx="2439988" cy="1830387"/>
          </a:xfrm>
          <a:prstGeom prst="rect">
            <a:avLst/>
          </a:prstGeom>
          <a:noFill/>
        </p:spPr>
      </p:pic>
      <p:pic>
        <p:nvPicPr>
          <p:cNvPr id="2065" name="Picture 17" descr="kravtsovfilamentformation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90513" y="4557713"/>
            <a:ext cx="2762251" cy="2286000"/>
          </a:xfrm>
          <a:prstGeom prst="rect">
            <a:avLst/>
          </a:prstGeom>
          <a:noFill/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5" cstate="print"/>
          <a:srcRect t="49051" r="1466"/>
          <a:stretch>
            <a:fillRect/>
          </a:stretch>
        </p:blipFill>
        <p:spPr bwMode="auto">
          <a:xfrm>
            <a:off x="2370138" y="4343400"/>
            <a:ext cx="6773862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/>
          </p:cNvSpPr>
          <p:nvPr/>
        </p:nvSpPr>
        <p:spPr bwMode="auto">
          <a:xfrm>
            <a:off x="0" y="0"/>
            <a:ext cx="6248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FF00"/>
                </a:solidFill>
                <a:latin typeface="Calibri" pitchFamily="34" charset="0"/>
              </a:rPr>
              <a:t> The RESOLVE Survey: </a:t>
            </a:r>
            <a:r>
              <a:rPr lang="en-US" sz="3200">
                <a:solidFill>
                  <a:srgbClr val="FFFF00"/>
                </a:solidFill>
                <a:latin typeface="Calibri" pitchFamily="34" charset="0"/>
              </a:rPr>
              <a:t/>
            </a:r>
            <a:br>
              <a:rPr lang="en-US" sz="3200">
                <a:solidFill>
                  <a:srgbClr val="FFFF00"/>
                </a:solidFill>
                <a:latin typeface="Calibri" pitchFamily="34" charset="0"/>
              </a:rPr>
            </a:br>
            <a:r>
              <a:rPr lang="en-US" sz="3200">
                <a:solidFill>
                  <a:srgbClr val="FFFF00"/>
                </a:solidFill>
                <a:latin typeface="Calibri" pitchFamily="34" charset="0"/>
              </a:rPr>
              <a:t>  </a:t>
            </a:r>
            <a:r>
              <a:rPr lang="en-US" sz="3200">
                <a:solidFill>
                  <a:srgbClr val="FFFF66"/>
                </a:solidFill>
                <a:latin typeface="Calibri" pitchFamily="34" charset="0"/>
              </a:rPr>
              <a:t>A Multi-Scale Evolutionary Census</a:t>
            </a:r>
            <a:br>
              <a:rPr lang="en-US" sz="3200">
                <a:solidFill>
                  <a:srgbClr val="FFFF66"/>
                </a:solidFill>
                <a:latin typeface="Calibri" pitchFamily="34" charset="0"/>
              </a:rPr>
            </a:br>
            <a:r>
              <a:rPr lang="en-US" sz="3200">
                <a:solidFill>
                  <a:srgbClr val="FFFF66"/>
                </a:solidFill>
                <a:latin typeface="Calibri" pitchFamily="34" charset="0"/>
              </a:rPr>
              <a:t>  of Galaxies and the Cosmic Web</a:t>
            </a:r>
            <a:br>
              <a:rPr lang="en-US" sz="3200">
                <a:solidFill>
                  <a:srgbClr val="FFFF66"/>
                </a:solidFill>
                <a:latin typeface="Calibri" pitchFamily="34" charset="0"/>
              </a:rPr>
            </a:br>
            <a:r>
              <a:rPr lang="en-US" sz="3200">
                <a:solidFill>
                  <a:srgbClr val="FFFF66"/>
                </a:solidFill>
                <a:latin typeface="Calibri" pitchFamily="34" charset="0"/>
              </a:rPr>
              <a:t>  </a:t>
            </a:r>
            <a:r>
              <a:rPr lang="en-US" sz="2400">
                <a:solidFill>
                  <a:srgbClr val="FFFF66"/>
                </a:solidFill>
                <a:latin typeface="Calibri" pitchFamily="34" charset="0"/>
              </a:rPr>
              <a:t>(Sheila Kannappan)</a:t>
            </a:r>
          </a:p>
        </p:txBody>
      </p:sp>
      <p:pic>
        <p:nvPicPr>
          <p:cNvPr id="206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95975" y="3200400"/>
            <a:ext cx="3248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7924800" cy="3276600"/>
          </a:xfrm>
        </p:spPr>
        <p:txBody>
          <a:bodyPr/>
          <a:lstStyle/>
          <a:p>
            <a:r>
              <a:rPr lang="en-US" dirty="0" smtClean="0"/>
              <a:t>Interactive Publication Viewer for </a:t>
            </a:r>
            <a:r>
              <a:rPr lang="en-US" dirty="0" err="1" smtClean="0"/>
              <a:t>iOS</a:t>
            </a:r>
            <a:r>
              <a:rPr lang="en-US" dirty="0" smtClean="0"/>
              <a:t>/Android </a:t>
            </a:r>
            <a:br>
              <a:rPr lang="en-US" dirty="0" smtClean="0"/>
            </a:br>
            <a:r>
              <a:rPr lang="en-US" dirty="0" smtClean="0"/>
              <a:t>Create, View and Share 3D Scenes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Patrick Reynolds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Boomerang Program @ The Chapel Hill / Carrboro YMCA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Tamika Jones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125584" y="733346"/>
            <a:ext cx="2278126" cy="4357519"/>
            <a:chOff x="304800" y="1866900"/>
            <a:chExt cx="2169912" cy="381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866900"/>
              <a:ext cx="2169912" cy="381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81" y="2590799"/>
              <a:ext cx="1427219" cy="2148427"/>
            </a:xfrm>
            <a:prstGeom prst="rect">
              <a:avLst/>
            </a:prstGeom>
          </p:spPr>
        </p:pic>
      </p:grpSp>
      <p:sp>
        <p:nvSpPr>
          <p:cNvPr id="6" name="Right Arrow 5"/>
          <p:cNvSpPr/>
          <p:nvPr/>
        </p:nvSpPr>
        <p:spPr>
          <a:xfrm>
            <a:off x="2309165" y="814517"/>
            <a:ext cx="1025457" cy="10458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1265" y="387003"/>
            <a:ext cx="21169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Dynamic Database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(for researchers)</a:t>
            </a:r>
          </a:p>
          <a:p>
            <a:r>
              <a:rPr lang="en-US" dirty="0">
                <a:solidFill>
                  <a:prstClr val="black"/>
                </a:solidFill>
              </a:rPr>
              <a:t>Most up-to-date Nutrition Fact Panel (NFP) data by UPC, location &amp; 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585" y="4787773"/>
            <a:ext cx="250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Data collection via crowdsourcing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4622" y="387003"/>
            <a:ext cx="2278791" cy="190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Interpreting &amp; Organizing data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Pre-processing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OCR</a:t>
            </a:r>
          </a:p>
          <a:p>
            <a:pPr marL="176213" indent="-17621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Post-processing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718576" y="800737"/>
            <a:ext cx="984244" cy="10458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7223589" y="2983176"/>
            <a:ext cx="1266633" cy="8800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2889" y="4248845"/>
            <a:ext cx="4953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Dynamic website &amp; apps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Allow for comparisons across brands or products by providing NFP data per 100g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Identify errors that need to be addressed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Identify data gaps &amp; prompt users to help collect more information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Potential game-</a:t>
            </a:r>
            <a:r>
              <a:rPr lang="en-US" dirty="0" err="1">
                <a:solidFill>
                  <a:prstClr val="black"/>
                </a:solidFill>
              </a:rPr>
              <a:t>ification</a:t>
            </a:r>
            <a:r>
              <a:rPr lang="en-US" dirty="0">
                <a:solidFill>
                  <a:prstClr val="black"/>
                </a:solidFill>
              </a:rPr>
              <a:t> to keep users engaged</a:t>
            </a:r>
          </a:p>
        </p:txBody>
      </p:sp>
      <p:sp>
        <p:nvSpPr>
          <p:cNvPr id="18" name="Right Arrow 17"/>
          <p:cNvSpPr/>
          <p:nvPr/>
        </p:nvSpPr>
        <p:spPr>
          <a:xfrm rot="10800000">
            <a:off x="2821892" y="4787771"/>
            <a:ext cx="1216707" cy="10458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180535"/>
            <a:ext cx="3083791" cy="1914058"/>
          </a:xfrm>
          <a:solidFill>
            <a:srgbClr val="0000FF"/>
          </a:solidFill>
          <a:ln>
            <a:solidFill>
              <a:srgbClr val="0000FF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NuTRUtion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dirty="0" smtClean="0"/>
              <a:t> </a:t>
            </a:r>
            <a:r>
              <a:rPr lang="en-US" sz="3100" dirty="0" smtClean="0">
                <a:solidFill>
                  <a:schemeClr val="bg1"/>
                </a:solidFill>
              </a:rPr>
              <a:t>Towards the </a:t>
            </a:r>
            <a:r>
              <a:rPr lang="en-US" sz="3100" dirty="0" err="1" smtClean="0">
                <a:solidFill>
                  <a:schemeClr val="bg1"/>
                </a:solidFill>
              </a:rPr>
              <a:t>TRUth</a:t>
            </a:r>
            <a:r>
              <a:rPr lang="en-US" sz="3100" dirty="0" smtClean="0">
                <a:solidFill>
                  <a:schemeClr val="bg1"/>
                </a:solidFill>
              </a:rPr>
              <a:t> about our Food Environments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5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924800" cy="3886200"/>
          </a:xfrm>
        </p:spPr>
        <p:txBody>
          <a:bodyPr/>
          <a:lstStyle/>
          <a:p>
            <a:r>
              <a:rPr lang="en-US" dirty="0" smtClean="0"/>
              <a:t>Project: PARSNIP-FA:Public Archive and Repository of Symptoms for Non-Infectious pervasive-disease factor analysis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Rocky Goldsmith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" y="0"/>
            <a:ext cx="9115759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Ipod App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for Doug Smith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28800"/>
            <a:ext cx="7924800" cy="3048000"/>
          </a:xfrm>
        </p:spPr>
        <p:txBody>
          <a:bodyPr/>
          <a:lstStyle/>
          <a:p>
            <a:r>
              <a:rPr lang="en-US" dirty="0" smtClean="0"/>
              <a:t>Visual Schedules for Adults with Autism</a:t>
            </a:r>
            <a:br>
              <a:rPr lang="en-US" dirty="0" smtClean="0"/>
            </a:br>
            <a:r>
              <a:rPr lang="en-US" dirty="0" smtClean="0"/>
              <a:t>Add Activities to Hark the Sound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Gary Bishop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Teletutor</a:t>
            </a:r>
            <a:r>
              <a:rPr lang="en-US" dirty="0" smtClean="0"/>
              <a:t>: a Public Domain Remote Teaching Aide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Bill Hargrove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/>
          </p:cNvSpPr>
          <p:nvPr/>
        </p:nvSpPr>
        <p:spPr bwMode="auto">
          <a:xfrm>
            <a:off x="517922" y="642939"/>
            <a:ext cx="7268766" cy="92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C1091"/>
                </a:solidFill>
                <a:latin typeface="Georgia Bold" charset="0"/>
                <a:ea typeface="Georgia Bold" charset="0"/>
                <a:cs typeface="Georgia Bold" charset="0"/>
                <a:sym typeface="Georgia Bold" charset="0"/>
              </a:rPr>
              <a:t>Smarts and Stamina: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00">
                <a:solidFill>
                  <a:srgbClr val="0C1091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A Smartphone App to Support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00">
                <a:solidFill>
                  <a:srgbClr val="0C1091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Healthy Living for Busy People</a:t>
            </a: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169664" y="5514082"/>
            <a:ext cx="4652367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Marie-</a:t>
            </a:r>
            <a:r>
              <a:rPr lang="en-US" sz="14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Josée</a:t>
            </a:r>
            <a:r>
              <a:rPr lang="en-US" sz="14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Shaar</a:t>
            </a:r>
            <a:r>
              <a:rPr lang="en-US" sz="14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 - </a:t>
            </a:r>
            <a:r>
              <a:rPr lang="en-US" sz="1400" u="sng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mj@SmartsAndStamina.com</a:t>
            </a:r>
            <a:endParaRPr lang="en-US" sz="1400" dirty="0">
              <a:solidFill>
                <a:srgbClr val="000000"/>
              </a:solidFill>
              <a:latin typeface="Georgia" charset="0"/>
              <a:cs typeface="Times" charset="0"/>
              <a:sym typeface="Georgia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Georgia" charset="0"/>
                <a:cs typeface="Times" charset="0"/>
                <a:sym typeface="Georgia" charset="0"/>
              </a:rPr>
              <a:t>Kathryn Britton - </a:t>
            </a:r>
            <a:r>
              <a:rPr lang="en-US" sz="1400" u="sng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britton.kathryn@gmail.com</a:t>
            </a:r>
            <a:endParaRPr lang="en-US" sz="1400" u="sng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  <a:sym typeface="Georgia" charset="0"/>
              <a:hlinkClick r:id="rId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3" y="1768079"/>
            <a:ext cx="3420070" cy="458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2" y="1992438"/>
            <a:ext cx="3521646" cy="352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327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351"/>
            <a:ext cx="7772400" cy="916276"/>
          </a:xfrm>
        </p:spPr>
        <p:txBody>
          <a:bodyPr/>
          <a:lstStyle/>
          <a:p>
            <a:r>
              <a:rPr lang="en-US" b="1" dirty="0" smtClean="0">
                <a:latin typeface="Garamond"/>
                <a:cs typeface="Garamond"/>
              </a:rPr>
              <a:t>Plan B(</a:t>
            </a:r>
            <a:r>
              <a:rPr lang="en-US" b="1" dirty="0" err="1" smtClean="0">
                <a:latin typeface="Garamond"/>
                <a:cs typeface="Garamond"/>
              </a:rPr>
              <a:t>havior</a:t>
            </a:r>
            <a:r>
              <a:rPr lang="en-US" b="1" dirty="0" smtClean="0">
                <a:latin typeface="Garamond"/>
                <a:cs typeface="Garamond"/>
              </a:rPr>
              <a:t>)</a:t>
            </a:r>
            <a:endParaRPr lang="en-US" b="1" dirty="0">
              <a:latin typeface="Garamond"/>
              <a:cs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34227"/>
            <a:ext cx="6400800" cy="5079702"/>
          </a:xfrm>
        </p:spPr>
        <p:txBody>
          <a:bodyPr>
            <a:normAutofit/>
          </a:bodyPr>
          <a:lstStyle/>
          <a:p>
            <a:pPr marL="457200" indent="-457200" algn="l">
              <a:buFont typeface="Courier New"/>
              <a:buChar char="o"/>
            </a:pP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Purpose: Portable behavioral parenting tracker and coach</a:t>
            </a:r>
          </a:p>
          <a:p>
            <a:pPr marL="457200" indent="-457200" algn="l">
              <a:buFont typeface="Courier New"/>
              <a:buChar char="o"/>
            </a:pP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Requirements: 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Database – writeable, to track rewards and consequences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Database – static, with context dependent advice to improve consistency and implementation of plan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Probable language: </a:t>
            </a:r>
            <a:r>
              <a:rPr lang="en-US" dirty="0" err="1" smtClean="0">
                <a:solidFill>
                  <a:schemeClr val="tx1"/>
                </a:solidFill>
                <a:latin typeface="Garamond"/>
                <a:cs typeface="Garamond"/>
              </a:rPr>
              <a:t>Xcode</a:t>
            </a:r>
            <a:r>
              <a:rPr lang="en-US" dirty="0" smtClean="0">
                <a:solidFill>
                  <a:schemeClr val="tx1"/>
                </a:solidFill>
                <a:latin typeface="Garamond"/>
                <a:cs typeface="Garamond"/>
              </a:rPr>
              <a:t> (flexible)</a:t>
            </a:r>
            <a:endParaRPr lang="en-US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36506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tick_figure_hold_pencil_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" contrast="3000"/>
          </a:blip>
          <a:stretch>
            <a:fillRect/>
          </a:stretch>
        </p:blipFill>
        <p:spPr>
          <a:xfrm>
            <a:off x="-76200" y="0"/>
            <a:ext cx="3048000" cy="6858000"/>
          </a:xfrm>
          <a:prstGeom prst="rect">
            <a:avLst/>
          </a:prstGeom>
        </p:spPr>
      </p:pic>
      <p:sp>
        <p:nvSpPr>
          <p:cNvPr id="13" name="bkgrnd_gradient"/>
          <p:cNvSpPr/>
          <p:nvPr/>
        </p:nvSpPr>
        <p:spPr>
          <a:xfrm>
            <a:off x="2590800" y="0"/>
            <a:ext cx="6553200" cy="6858000"/>
          </a:xfrm>
          <a:prstGeom prst="rect">
            <a:avLst/>
          </a:prstGeom>
          <a:gradFill flip="none" rotWithShape="1">
            <a:gsLst>
              <a:gs pos="100000">
                <a:srgbClr val="E9F7FF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8583" y="952026"/>
            <a:ext cx="3344042" cy="564084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6350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952026"/>
            <a:ext cx="3194038" cy="564084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6350">
            <a:solidFill>
              <a:schemeClr val="bg1">
                <a:lumMod val="50000"/>
              </a:schemeClr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18583" y="94570"/>
            <a:ext cx="6566655" cy="80173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8000">
                <a:schemeClr val="bg2">
                  <a:lumMod val="90000"/>
                </a:schemeClr>
              </a:gs>
              <a:gs pos="40000">
                <a:schemeClr val="tx2">
                  <a:lumMod val="60000"/>
                  <a:lumOff val="40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0"/>
            <a:tileRect/>
          </a:gradFill>
          <a:ln w="19050">
            <a:solidFill>
              <a:srgbClr val="50A0D7"/>
            </a:solidFill>
          </a:ln>
          <a:effectLst>
            <a:outerShdw blurRad="12700" dist="38100" dir="2700000" algn="tl" rotWithShape="0">
              <a:schemeClr val="bg1">
                <a:lumMod val="6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426011" y="952025"/>
            <a:ext cx="3336614" cy="564084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0"/>
              </a:spcBef>
            </a:pPr>
            <a:endParaRPr lang="en-US" sz="14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STENCIL 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is cloud based student information software that allows teachers to more easily manage student data. 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ttendance</a:t>
            </a:r>
          </a:p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ehavior </a:t>
            </a:r>
          </a:p>
          <a:p>
            <a:pPr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ourse </a:t>
            </a:r>
            <a:r>
              <a:rPr lang="en-US" sz="2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Performance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Tools include: 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attendance roster, discipline log, and grade book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. Software also compares data to preset high school 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dropout warning 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signs and administers an alert if student is at risk.</a:t>
            </a:r>
          </a:p>
          <a:p>
            <a:pPr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0"/>
              </a:spcBef>
              <a:buClr>
                <a:srgbClr val="FF0000"/>
              </a:buClr>
              <a:buFont typeface="Wingdings" charset="2"/>
              <a:buChar char="u"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Low attendance </a:t>
            </a:r>
          </a:p>
          <a:p>
            <a:pPr marL="342900" indent="-342900">
              <a:spcBef>
                <a:spcPct val="0"/>
              </a:spcBef>
              <a:buClr>
                <a:srgbClr val="FF0000"/>
              </a:buClr>
              <a:buFont typeface="Wingdings" charset="2"/>
              <a:buChar char="u"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Poor Course Performance</a:t>
            </a:r>
          </a:p>
          <a:p>
            <a:pPr marL="342900" indent="-342900">
              <a:spcBef>
                <a:spcPct val="0"/>
              </a:spcBef>
              <a:buClr>
                <a:srgbClr val="FF0000"/>
              </a:buClr>
              <a:buFont typeface="Wingdings" charset="2"/>
              <a:buChar char="u"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Excessive Disciplinary Action</a:t>
            </a:r>
          </a:p>
          <a:p>
            <a:pPr marL="342900" indent="-342900">
              <a:spcBef>
                <a:spcPct val="0"/>
              </a:spcBef>
              <a:buClr>
                <a:srgbClr val="FF0000"/>
              </a:buClr>
              <a:buFont typeface="Wingdings" charset="2"/>
              <a:buChar char="u"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Apathy to Schoolwork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5791200" y="952026"/>
            <a:ext cx="3194038" cy="5640841"/>
          </a:xfrm>
        </p:spPr>
        <p:txBody>
          <a:bodyPr>
            <a:normAutofit fontScale="85000" lnSpcReduction="10000"/>
          </a:bodyPr>
          <a:lstStyle/>
          <a:p>
            <a:pPr marL="0" lvl="8"/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98,817 </a:t>
            </a:r>
            <a:r>
              <a:rPr lang="en-US" sz="2595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public</a:t>
            </a:r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and 33,366 </a:t>
            </a:r>
            <a:r>
              <a:rPr lang="en-US" sz="2595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private</a:t>
            </a:r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schools in the United States </a:t>
            </a:r>
          </a:p>
          <a:p>
            <a:pPr marL="0" lvl="8" indent="0">
              <a:buNone/>
            </a:pPr>
            <a:endParaRPr lang="en-US" sz="2595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marL="0" lvl="8"/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Attrition is a </a:t>
            </a:r>
            <a:r>
              <a:rPr lang="en-US" sz="2595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NATIONAL</a:t>
            </a:r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problem</a:t>
            </a:r>
          </a:p>
          <a:p>
            <a:pPr marL="0" lvl="8" indent="0">
              <a:buNone/>
            </a:pPr>
            <a:endParaRPr lang="en-US" sz="2595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marL="0" lvl="8" indent="0">
              <a:buNone/>
            </a:pPr>
            <a:r>
              <a:rPr lang="en-US" sz="2595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$750 million </a:t>
            </a:r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(US), </a:t>
            </a:r>
            <a:r>
              <a:rPr lang="en-US" sz="2595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$2 trillion </a:t>
            </a:r>
            <a:r>
              <a:rPr lang="en-US" sz="2595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(Global)</a:t>
            </a:r>
          </a:p>
          <a:p>
            <a:pPr marL="0" lvl="8" indent="0">
              <a:buNone/>
            </a:pPr>
            <a:endParaRPr lang="en-US" sz="2595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pPr marL="0" lvl="8" indent="0">
              <a:buNone/>
            </a:pPr>
            <a:r>
              <a:rPr lang="en-US" sz="2595" b="1" u="sng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Successes:</a:t>
            </a:r>
          </a:p>
          <a:p>
            <a:pPr marL="0" lvl="8" indent="0">
              <a:buNone/>
            </a:pP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-WRAL </a:t>
            </a:r>
            <a:r>
              <a:rPr lang="en-US" sz="2595" dirty="0" err="1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Techwire</a:t>
            </a: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feature story (today!)</a:t>
            </a:r>
          </a:p>
          <a:p>
            <a:pPr marL="0" lvl="8" indent="0">
              <a:buNone/>
            </a:pP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-2 pilots in January 2013</a:t>
            </a:r>
          </a:p>
          <a:p>
            <a:pPr marL="0" lvl="8" indent="0">
              <a:buNone/>
            </a:pP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-36 invited presentations</a:t>
            </a:r>
          </a:p>
          <a:p>
            <a:pPr marL="0" lvl="8" indent="0">
              <a:buNone/>
            </a:pPr>
            <a:r>
              <a:rPr lang="en-US" sz="2595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-Carolina Launchpad class</a:t>
            </a:r>
          </a:p>
          <a:p>
            <a:pPr marL="0" lvl="8" indent="0">
              <a:buNone/>
            </a:pPr>
            <a:endParaRPr lang="en-US" sz="2595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42383" y="94570"/>
            <a:ext cx="6801617" cy="801735"/>
          </a:xfrm>
        </p:spPr>
        <p:txBody>
          <a:bodyPr/>
          <a:lstStyle/>
          <a:p>
            <a:r>
              <a:rPr lang="en-US" dirty="0" smtClean="0"/>
              <a:t>Students and Teachers Employing New Criteria in Learning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659" y="6484785"/>
            <a:ext cx="2427042" cy="3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7924800" cy="3276600"/>
          </a:xfrm>
        </p:spPr>
        <p:txBody>
          <a:bodyPr/>
          <a:lstStyle/>
          <a:p>
            <a:r>
              <a:rPr lang="en-US" dirty="0" smtClean="0"/>
              <a:t>Sqord additional rewards platform and virtual economy development </a:t>
            </a:r>
            <a:br>
              <a:rPr lang="en-US" dirty="0" smtClean="0"/>
            </a:br>
            <a:r>
              <a:rPr lang="en-US" dirty="0" smtClean="0"/>
              <a:t>Sqord device API integration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Coleman Greene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Entrepreneurial Ecosystem </a:t>
            </a:r>
            <a:r>
              <a:rPr lang="en-US" dirty="0" smtClean="0"/>
              <a:t>at UNC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Mathilde</a:t>
            </a:r>
            <a:r>
              <a:rPr lang="en-US" sz="2800" dirty="0" smtClean="0"/>
              <a:t> </a:t>
            </a:r>
            <a:r>
              <a:rPr lang="en-US" sz="2800" dirty="0" err="1" smtClean="0"/>
              <a:t>Verdier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289679"/>
            <a:ext cx="35196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seed </a:t>
            </a:r>
            <a:r>
              <a:rPr lang="en-US" dirty="0"/>
              <a:t>capital at UNC</a:t>
            </a:r>
          </a:p>
          <a:p>
            <a:pPr algn="r"/>
            <a:r>
              <a:rPr lang="en-US" dirty="0" smtClean="0"/>
              <a:t>entering </a:t>
            </a:r>
            <a:r>
              <a:rPr lang="en-US" dirty="0"/>
              <a:t>competitions</a:t>
            </a:r>
          </a:p>
          <a:p>
            <a:pPr algn="r"/>
            <a:r>
              <a:rPr lang="en-US" dirty="0" smtClean="0"/>
              <a:t>workshops </a:t>
            </a:r>
            <a:r>
              <a:rPr lang="en-US" dirty="0"/>
              <a:t>for start-ups</a:t>
            </a:r>
          </a:p>
          <a:p>
            <a:pPr algn="r"/>
            <a:r>
              <a:rPr lang="en-US" dirty="0" smtClean="0"/>
              <a:t>classes </a:t>
            </a:r>
            <a:r>
              <a:rPr lang="en-US" dirty="0"/>
              <a:t>on entrepreneurship</a:t>
            </a:r>
          </a:p>
          <a:p>
            <a:pPr algn="r"/>
            <a:r>
              <a:rPr lang="en-US" dirty="0" smtClean="0"/>
              <a:t>pro-bono </a:t>
            </a:r>
            <a:r>
              <a:rPr lang="en-US" dirty="0"/>
              <a:t>services on campus</a:t>
            </a:r>
          </a:p>
          <a:p>
            <a:pPr algn="r"/>
            <a:r>
              <a:rPr lang="en-US" dirty="0" smtClean="0"/>
              <a:t>co-working </a:t>
            </a:r>
            <a:r>
              <a:rPr lang="en-US" dirty="0"/>
              <a:t>spaces</a:t>
            </a:r>
          </a:p>
          <a:p>
            <a:pPr algn="r"/>
            <a:r>
              <a:rPr lang="en-US" dirty="0" smtClean="0"/>
              <a:t>networking </a:t>
            </a:r>
            <a:r>
              <a:rPr lang="en-US" dirty="0"/>
              <a:t>events</a:t>
            </a:r>
          </a:p>
          <a:p>
            <a:pPr algn="r"/>
            <a:r>
              <a:rPr lang="en-US" dirty="0" smtClean="0"/>
              <a:t>speaker </a:t>
            </a:r>
            <a:r>
              <a:rPr lang="en-US" dirty="0"/>
              <a:t>events</a:t>
            </a:r>
          </a:p>
          <a:p>
            <a:pPr algn="r"/>
            <a:r>
              <a:rPr lang="en-US" dirty="0" smtClean="0"/>
              <a:t>entrepreneurial </a:t>
            </a:r>
            <a:r>
              <a:rPr lang="en-US" dirty="0"/>
              <a:t>student-led clubs</a:t>
            </a:r>
          </a:p>
          <a:p>
            <a:pPr algn="r"/>
            <a:r>
              <a:rPr lang="en-US" dirty="0" smtClean="0"/>
              <a:t>online </a:t>
            </a:r>
            <a:r>
              <a:rPr lang="en-US" dirty="0"/>
              <a:t>resources/e-learning</a:t>
            </a:r>
          </a:p>
          <a:p>
            <a:pPr algn="r"/>
            <a:r>
              <a:rPr lang="en-US" dirty="0" smtClean="0"/>
              <a:t>research </a:t>
            </a:r>
            <a:r>
              <a:rPr lang="en-US" dirty="0"/>
              <a:t>on </a:t>
            </a:r>
            <a:r>
              <a:rPr lang="en-US" dirty="0" smtClean="0"/>
              <a:t>entrepreneurship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Pap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Executive Pencil Animated">
  <a:themeElements>
    <a:clrScheme name="Executive Pencil">
      <a:dk1>
        <a:srgbClr val="000000"/>
      </a:dk1>
      <a:lt1>
        <a:srgbClr val="FFFFFF"/>
      </a:lt1>
      <a:dk2>
        <a:srgbClr val="077AD1"/>
      </a:dk2>
      <a:lt2>
        <a:srgbClr val="A7D7FC"/>
      </a:lt2>
      <a:accent1>
        <a:srgbClr val="077AD1"/>
      </a:accent1>
      <a:accent2>
        <a:srgbClr val="76C1FA"/>
      </a:accent2>
      <a:accent3>
        <a:srgbClr val="02233C"/>
      </a:accent3>
      <a:accent4>
        <a:srgbClr val="FFC000"/>
      </a:accent4>
      <a:accent5>
        <a:srgbClr val="565656"/>
      </a:accent5>
      <a:accent6>
        <a:srgbClr val="000000"/>
      </a:accent6>
      <a:hlink>
        <a:srgbClr val="262626"/>
      </a:hlink>
      <a:folHlink>
        <a:srgbClr val="7F7F7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150</TotalTime>
  <Words>726</Words>
  <Application>Microsoft Office PowerPoint</Application>
  <PresentationFormat>On-screen Show (4:3)</PresentationFormat>
  <Paragraphs>166</Paragraphs>
  <Slides>27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Paper</vt:lpstr>
      <vt:lpstr>Office Theme</vt:lpstr>
      <vt:lpstr>1_Office Theme</vt:lpstr>
      <vt:lpstr>2_Office Theme</vt:lpstr>
      <vt:lpstr>3_Office Theme</vt:lpstr>
      <vt:lpstr>Title &amp; Subtitle</vt:lpstr>
      <vt:lpstr>4_Office Theme</vt:lpstr>
      <vt:lpstr>5_Office Theme</vt:lpstr>
      <vt:lpstr>Executive Pencil Animated</vt:lpstr>
      <vt:lpstr>6_Office Theme</vt:lpstr>
      <vt:lpstr>Project Presentations</vt:lpstr>
      <vt:lpstr>Educational iPad games for blind students</vt:lpstr>
      <vt:lpstr>Visual Schedules for Adults with Autism Add Activities to Hark the Sound</vt:lpstr>
      <vt:lpstr>Teletutor: a Public Domain Remote Teaching Aide</vt:lpstr>
      <vt:lpstr>PowerPoint Presentation</vt:lpstr>
      <vt:lpstr>Plan B(havior)</vt:lpstr>
      <vt:lpstr>Students and Teachers Employing New Criteria in Learning</vt:lpstr>
      <vt:lpstr>Sqord additional rewards platform and virtual economy development  Sqord device API integration </vt:lpstr>
      <vt:lpstr>Entrepreneurial Ecosystem at UNC </vt:lpstr>
      <vt:lpstr>PowerPoint Presentation</vt:lpstr>
      <vt:lpstr>Data replication using BitTorrent</vt:lpstr>
      <vt:lpstr>BitTorrent network testing</vt:lpstr>
      <vt:lpstr>PowerPoint Presentation</vt:lpstr>
      <vt:lpstr>Create a Web API for Natural Science Data </vt:lpstr>
      <vt:lpstr>Client Intake Application </vt:lpstr>
      <vt:lpstr>Tripstr:  Josh Middleton</vt:lpstr>
      <vt:lpstr> </vt:lpstr>
      <vt:lpstr>PowerPoint Presentation</vt:lpstr>
      <vt:lpstr>HistoryLab </vt:lpstr>
      <vt:lpstr>Analysis of the Uncertainty in Protein Stability Data </vt:lpstr>
      <vt:lpstr>Syncing Sports Broadcasts </vt:lpstr>
      <vt:lpstr>PowerPoint Presentation</vt:lpstr>
      <vt:lpstr>Interactive Publication Viewer for iOS/Android  Create, View and Share 3D Scenes </vt:lpstr>
      <vt:lpstr>The Boomerang Program @ The Chapel Hill / Carrboro YMCA </vt:lpstr>
      <vt:lpstr>NuTRUtion: Towards the TRUth about our Food Environments</vt:lpstr>
      <vt:lpstr>Project: PARSNIP-FA:Public Archive and Repository of Symptoms for Non-Infectious pervasive-disease factor analysis </vt:lpstr>
      <vt:lpstr>Ipod App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Presentations</dc:title>
  <dc:creator>Diane Pozefsky</dc:creator>
  <cp:lastModifiedBy>Diane Pozefsky</cp:lastModifiedBy>
  <cp:revision>24</cp:revision>
  <dcterms:created xsi:type="dcterms:W3CDTF">2012-08-26T15:41:16Z</dcterms:created>
  <dcterms:modified xsi:type="dcterms:W3CDTF">2012-08-27T16:49:26Z</dcterms:modified>
</cp:coreProperties>
</file>